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sldIdLst>
    <p:sldId id="256" r:id="rId5"/>
    <p:sldId id="260" r:id="rId6"/>
    <p:sldId id="257" r:id="rId7"/>
    <p:sldId id="258" r:id="rId8"/>
    <p:sldId id="259" r:id="rId9"/>
    <p:sldId id="265" r:id="rId10"/>
    <p:sldId id="261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B4CAC-BE20-4F9A-BEB3-8C12846BF01C}" v="9" dt="2023-10-03T11:52:14.907"/>
    <p1510:client id="{25C6A006-D4A1-4924-A53E-65A58D978670}" v="70" dt="2023-10-03T12:19:57.545"/>
    <p1510:client id="{4B18034B-BBED-4FEF-AA71-DC09C81ED1F4}" v="38" dt="2023-10-03T11:34:46.377"/>
    <p1510:client id="{61EB8D20-E221-4061-80BD-04FE92B3B55E}" v="1" dt="2023-10-03T12:33:32.732"/>
    <p1510:client id="{A7702443-D865-4642-8DF8-9D856D15277A}" v="874" dt="2023-10-03T12:37:03.354"/>
    <p1510:client id="{AC3BFF6C-A49E-495A-A91B-9EA0321F4F1C}" v="90" dt="2023-10-03T12:35:56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2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3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7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7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8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3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56A2-43A2-1599-5B01-56739E4CB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4" r="8" b="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Final4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Joris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Tessa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Yannick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Baqir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9E06-CE5C-E512-A929-C4040D0F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Collaboration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25B79-2D83-71E6-9958-330244ED1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Concept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together</a:t>
            </a:r>
            <a:endParaRPr lang="nl-NL" dirty="0"/>
          </a:p>
          <a:p>
            <a:r>
              <a:rPr lang="nl-NL" dirty="0"/>
              <a:t>Split in 2 </a:t>
            </a:r>
            <a:r>
              <a:rPr lang="nl-NL" dirty="0" err="1"/>
              <a:t>groups</a:t>
            </a:r>
            <a:r>
              <a:rPr lang="nl-NL" dirty="0"/>
              <a:t> at design </a:t>
            </a:r>
            <a:r>
              <a:rPr lang="nl-NL" dirty="0" err="1"/>
              <a:t>phase</a:t>
            </a:r>
            <a:endParaRPr lang="en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CC8553-5A9A-89D6-E594-C78DEF006327}"/>
              </a:ext>
            </a:extLst>
          </p:cNvPr>
          <p:cNvGrpSpPr/>
          <p:nvPr/>
        </p:nvGrpSpPr>
        <p:grpSpPr>
          <a:xfrm>
            <a:off x="1311008" y="4714613"/>
            <a:ext cx="8750594" cy="1263011"/>
            <a:chOff x="435937" y="4950587"/>
            <a:chExt cx="8750594" cy="1263011"/>
          </a:xfrm>
        </p:grpSpPr>
        <p:pic>
          <p:nvPicPr>
            <p:cNvPr id="5" name="Picture 4" descr="A drawing of a boat&#10;&#10;Description automatically generated">
              <a:extLst>
                <a:ext uri="{FF2B5EF4-FFF2-40B4-BE49-F238E27FC236}">
                  <a16:creationId xmlns:a16="http://schemas.microsoft.com/office/drawing/2014/main" id="{C56A4BB6-7E07-B97A-368F-837F8D356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937" y="4950587"/>
              <a:ext cx="8750594" cy="126301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769C00-9DD5-3F17-BDE1-147733A9A8F9}"/>
                </a:ext>
              </a:extLst>
            </p:cNvPr>
            <p:cNvSpPr/>
            <p:nvPr/>
          </p:nvSpPr>
          <p:spPr>
            <a:xfrm>
              <a:off x="4984955" y="5830529"/>
              <a:ext cx="1425677" cy="2949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83AEC6-228E-3EFE-8AD5-9B870073E697}"/>
                </a:ext>
              </a:extLst>
            </p:cNvPr>
            <p:cNvSpPr/>
            <p:nvPr/>
          </p:nvSpPr>
          <p:spPr>
            <a:xfrm>
              <a:off x="3005469" y="5590028"/>
              <a:ext cx="435821" cy="250334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35D85D6-B4AA-5F2E-7967-9F657E747C8C}"/>
              </a:ext>
            </a:extLst>
          </p:cNvPr>
          <p:cNvSpPr/>
          <p:nvPr/>
        </p:nvSpPr>
        <p:spPr>
          <a:xfrm>
            <a:off x="5714859" y="4493342"/>
            <a:ext cx="1827423" cy="172064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6C80E-724F-E26A-0748-871E00E4012B}"/>
              </a:ext>
            </a:extLst>
          </p:cNvPr>
          <p:cNvSpPr txBox="1"/>
          <p:nvPr/>
        </p:nvSpPr>
        <p:spPr>
          <a:xfrm>
            <a:off x="5714860" y="4463891"/>
            <a:ext cx="182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Yannick &amp; Tessa</a:t>
            </a:r>
            <a:endParaRPr lang="en-NL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6F9687-9C54-4495-EF2F-1D2CDA97A908}"/>
              </a:ext>
            </a:extLst>
          </p:cNvPr>
          <p:cNvCxnSpPr/>
          <p:nvPr/>
        </p:nvCxnSpPr>
        <p:spPr>
          <a:xfrm>
            <a:off x="5869858" y="5220929"/>
            <a:ext cx="0" cy="38345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396A2B-41F7-B75D-CC4C-4721EF259905}"/>
              </a:ext>
            </a:extLst>
          </p:cNvPr>
          <p:cNvCxnSpPr/>
          <p:nvPr/>
        </p:nvCxnSpPr>
        <p:spPr>
          <a:xfrm>
            <a:off x="7300452" y="5230761"/>
            <a:ext cx="0" cy="38345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47DC805-8C66-119F-2F09-1FCFB1F1EBCB}"/>
              </a:ext>
            </a:extLst>
          </p:cNvPr>
          <p:cNvSpPr/>
          <p:nvPr/>
        </p:nvSpPr>
        <p:spPr>
          <a:xfrm>
            <a:off x="1301175" y="4992624"/>
            <a:ext cx="4438263" cy="1179576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accent6"/>
                </a:solidFill>
              </a:rPr>
              <a:t>Joris &amp; </a:t>
            </a:r>
            <a:r>
              <a:rPr lang="nl-NL" dirty="0" err="1">
                <a:solidFill>
                  <a:schemeClr val="accent6"/>
                </a:solidFill>
              </a:rPr>
              <a:t>Baqir</a:t>
            </a:r>
            <a:endParaRPr lang="nl-NL" dirty="0">
              <a:solidFill>
                <a:schemeClr val="accent6"/>
              </a:solidFill>
            </a:endParaRPr>
          </a:p>
          <a:p>
            <a:pPr algn="ctr"/>
            <a:endParaRPr lang="nl-NL" dirty="0">
              <a:solidFill>
                <a:schemeClr val="accent6"/>
              </a:solidFill>
            </a:endParaRPr>
          </a:p>
          <a:p>
            <a:pPr algn="ctr"/>
            <a:endParaRPr lang="nl-NL" dirty="0">
              <a:solidFill>
                <a:schemeClr val="accent6"/>
              </a:solidFill>
            </a:endParaRPr>
          </a:p>
          <a:p>
            <a:pPr algn="ctr"/>
            <a:endParaRPr lang="en-NL" dirty="0">
              <a:solidFill>
                <a:schemeClr val="accent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8A2BD-6B23-A5AC-F164-0C1DAFBC967E}"/>
              </a:ext>
            </a:extLst>
          </p:cNvPr>
          <p:cNvSpPr/>
          <p:nvPr/>
        </p:nvSpPr>
        <p:spPr>
          <a:xfrm>
            <a:off x="7430871" y="5054494"/>
            <a:ext cx="2640564" cy="1174381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accent6"/>
                </a:solidFill>
              </a:rPr>
              <a:t>Joris &amp; </a:t>
            </a:r>
            <a:r>
              <a:rPr lang="nl-NL" dirty="0" err="1">
                <a:solidFill>
                  <a:schemeClr val="accent6"/>
                </a:solidFill>
              </a:rPr>
              <a:t>Baqir</a:t>
            </a:r>
            <a:endParaRPr lang="nl-NL" dirty="0">
              <a:solidFill>
                <a:schemeClr val="accent6"/>
              </a:solidFill>
            </a:endParaRPr>
          </a:p>
          <a:p>
            <a:pPr algn="ctr"/>
            <a:endParaRPr lang="nl-NL" dirty="0">
              <a:solidFill>
                <a:schemeClr val="accent6"/>
              </a:solidFill>
            </a:endParaRPr>
          </a:p>
          <a:p>
            <a:pPr algn="ctr"/>
            <a:endParaRPr lang="nl-NL" dirty="0">
              <a:solidFill>
                <a:schemeClr val="accent6"/>
              </a:solidFill>
            </a:endParaRPr>
          </a:p>
          <a:p>
            <a:pPr algn="ctr"/>
            <a:endParaRPr lang="en-NL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83B3-218E-3969-A490-59F88C08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design approach bridges</a:t>
            </a:r>
          </a:p>
        </p:txBody>
      </p:sp>
      <p:pic>
        <p:nvPicPr>
          <p:cNvPr id="3" name="Picture 2" descr="A collage of drawings of a bridge&#10;&#10;Description automatically generated">
            <a:extLst>
              <a:ext uri="{FF2B5EF4-FFF2-40B4-BE49-F238E27FC236}">
                <a16:creationId xmlns:a16="http://schemas.microsoft.com/office/drawing/2014/main" id="{5BA7EEA2-EF1A-0784-9A4A-FD8928D0F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1" r="49958" b="49849"/>
          <a:stretch/>
        </p:blipFill>
        <p:spPr>
          <a:xfrm>
            <a:off x="366694" y="2186975"/>
            <a:ext cx="2293953" cy="2296835"/>
          </a:xfrm>
          <a:prstGeom prst="rect">
            <a:avLst/>
          </a:prstGeom>
        </p:spPr>
      </p:pic>
      <p:pic>
        <p:nvPicPr>
          <p:cNvPr id="4" name="Picture 3" descr="A collage of drawings of a bridge&#10;&#10;Description automatically generated">
            <a:extLst>
              <a:ext uri="{FF2B5EF4-FFF2-40B4-BE49-F238E27FC236}">
                <a16:creationId xmlns:a16="http://schemas.microsoft.com/office/drawing/2014/main" id="{8A5CBBD2-4D1A-F1EF-80FE-C6C90C40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4" r="21978" b="49823"/>
          <a:stretch/>
        </p:blipFill>
        <p:spPr>
          <a:xfrm>
            <a:off x="2897620" y="2182409"/>
            <a:ext cx="2281011" cy="2298379"/>
          </a:xfrm>
          <a:prstGeom prst="rect">
            <a:avLst/>
          </a:prstGeom>
        </p:spPr>
      </p:pic>
      <p:pic>
        <p:nvPicPr>
          <p:cNvPr id="5" name="Picture 4" descr="A collage of drawings of a bridge&#10;&#10;Description automatically generated">
            <a:extLst>
              <a:ext uri="{FF2B5EF4-FFF2-40B4-BE49-F238E27FC236}">
                <a16:creationId xmlns:a16="http://schemas.microsoft.com/office/drawing/2014/main" id="{A5F53DF6-0F66-C3F1-1834-B52C19BC0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2" t="50884" r="49615" b="-393"/>
          <a:stretch/>
        </p:blipFill>
        <p:spPr>
          <a:xfrm>
            <a:off x="5572351" y="2186438"/>
            <a:ext cx="2288919" cy="22936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A34297-E0EB-D930-EDDB-9EBFCB5EC56B}"/>
              </a:ext>
            </a:extLst>
          </p:cNvPr>
          <p:cNvCxnSpPr/>
          <p:nvPr/>
        </p:nvCxnSpPr>
        <p:spPr>
          <a:xfrm>
            <a:off x="5638800" y="2971800"/>
            <a:ext cx="914400" cy="91440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2A0917-8DB6-D321-5FE7-FE5C52ACD591}"/>
              </a:ext>
            </a:extLst>
          </p:cNvPr>
          <p:cNvCxnSpPr/>
          <p:nvPr/>
        </p:nvCxnSpPr>
        <p:spPr>
          <a:xfrm>
            <a:off x="5781675" y="3114675"/>
            <a:ext cx="914400" cy="91440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C2E685-A041-1E4F-1E21-041EAB7220F2}"/>
              </a:ext>
            </a:extLst>
          </p:cNvPr>
          <p:cNvCxnSpPr/>
          <p:nvPr/>
        </p:nvCxnSpPr>
        <p:spPr>
          <a:xfrm>
            <a:off x="5924550" y="3257550"/>
            <a:ext cx="914400" cy="9144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drawing of a cross between two pillars&#10;&#10;Description automatically generated">
            <a:extLst>
              <a:ext uri="{FF2B5EF4-FFF2-40B4-BE49-F238E27FC236}">
                <a16:creationId xmlns:a16="http://schemas.microsoft.com/office/drawing/2014/main" id="{E1B7863F-DEC3-CD51-456A-5F47DCB3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935" y="2073251"/>
            <a:ext cx="3053316" cy="28001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1EC58B-0F29-04CE-0A2D-2C65688BDB00}"/>
              </a:ext>
            </a:extLst>
          </p:cNvPr>
          <p:cNvGrpSpPr/>
          <p:nvPr/>
        </p:nvGrpSpPr>
        <p:grpSpPr>
          <a:xfrm>
            <a:off x="435937" y="4950587"/>
            <a:ext cx="8750594" cy="1263011"/>
            <a:chOff x="435937" y="4950587"/>
            <a:chExt cx="8750594" cy="1263011"/>
          </a:xfrm>
        </p:grpSpPr>
        <p:pic>
          <p:nvPicPr>
            <p:cNvPr id="11" name="Picture 10" descr="A drawing of a boat&#10;&#10;Description automatically generated">
              <a:extLst>
                <a:ext uri="{FF2B5EF4-FFF2-40B4-BE49-F238E27FC236}">
                  <a16:creationId xmlns:a16="http://schemas.microsoft.com/office/drawing/2014/main" id="{5231B7CE-5FF0-71F5-56EE-70749CE25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937" y="4950587"/>
              <a:ext cx="8750594" cy="126301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436E27-EDA8-84FE-8EF8-D458FA426B68}"/>
                </a:ext>
              </a:extLst>
            </p:cNvPr>
            <p:cNvSpPr/>
            <p:nvPr/>
          </p:nvSpPr>
          <p:spPr>
            <a:xfrm>
              <a:off x="4984955" y="5830529"/>
              <a:ext cx="1425677" cy="2949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D1BEB6-25D6-920B-6104-389620967DC4}"/>
                </a:ext>
              </a:extLst>
            </p:cNvPr>
            <p:cNvSpPr/>
            <p:nvPr/>
          </p:nvSpPr>
          <p:spPr>
            <a:xfrm>
              <a:off x="3005469" y="5590028"/>
              <a:ext cx="435821" cy="250334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6393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EAA2-ADB9-5C8D-EDD4-90DC5120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/>
              <a:t>Parametric</a:t>
            </a:r>
            <a:r>
              <a:rPr lang="nl-NL" sz="4000" dirty="0"/>
              <a:t> design </a:t>
            </a:r>
            <a:r>
              <a:rPr lang="nl-NL" sz="4000" dirty="0" err="1"/>
              <a:t>arch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F2199-A174-2CEC-BC87-226E412B4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 dirty="0"/>
              <a:t>Parameters</a:t>
            </a:r>
            <a:r>
              <a:rPr lang="nl-NL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Number</a:t>
            </a:r>
            <a:r>
              <a:rPr lang="nl-NL" sz="2800" dirty="0"/>
              <a:t> of hangers (n)</a:t>
            </a:r>
          </a:p>
          <a:p>
            <a:pPr marL="742950" lvl="1" indent="-285750"/>
            <a:r>
              <a:rPr lang="nl-NL" dirty="0"/>
              <a:t>max </a:t>
            </a:r>
            <a:r>
              <a:rPr lang="nl-NL" dirty="0" err="1"/>
              <a:t>distance</a:t>
            </a:r>
            <a:r>
              <a:rPr lang="nl-NL" dirty="0"/>
              <a:t> = 25m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Height</a:t>
            </a:r>
            <a:r>
              <a:rPr lang="nl-NL" sz="2800" dirty="0"/>
              <a:t> of </a:t>
            </a:r>
            <a:r>
              <a:rPr lang="nl-NL" sz="2800" dirty="0" err="1"/>
              <a:t>arch</a:t>
            </a:r>
            <a:r>
              <a:rPr lang="nl-NL" sz="2800" dirty="0"/>
              <a:t> (h)</a:t>
            </a:r>
            <a:endParaRPr lang="en-NL" sz="28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73973-8375-963A-8D92-747E61E11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88" y="130909"/>
            <a:ext cx="4584750" cy="173686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5441801-9A5C-9E59-7F5A-2EE1C0C9BFDE}"/>
              </a:ext>
            </a:extLst>
          </p:cNvPr>
          <p:cNvGrpSpPr/>
          <p:nvPr/>
        </p:nvGrpSpPr>
        <p:grpSpPr>
          <a:xfrm>
            <a:off x="4639223" y="4129111"/>
            <a:ext cx="7004290" cy="1104777"/>
            <a:chOff x="3302778" y="2927132"/>
            <a:chExt cx="4375275" cy="1104777"/>
          </a:xfrm>
          <a:scene3d>
            <a:camera prst="isometricTopUp"/>
            <a:lightRig rig="threePt" dir="t"/>
          </a:scene3d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6AC7720-3CBE-4C41-C4A6-FCC27CBBF0E1}"/>
                </a:ext>
              </a:extLst>
            </p:cNvPr>
            <p:cNvCxnSpPr/>
            <p:nvPr/>
          </p:nvCxnSpPr>
          <p:spPr>
            <a:xfrm>
              <a:off x="3302778" y="4031909"/>
              <a:ext cx="4320000" cy="0"/>
            </a:xfrm>
            <a:prstGeom prst="line">
              <a:avLst/>
            </a:prstGeom>
            <a:ln w="571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51FC5B-523D-6C5A-5584-FB1255D89212}"/>
                </a:ext>
              </a:extLst>
            </p:cNvPr>
            <p:cNvCxnSpPr/>
            <p:nvPr/>
          </p:nvCxnSpPr>
          <p:spPr>
            <a:xfrm>
              <a:off x="3358053" y="2927132"/>
              <a:ext cx="4320000" cy="0"/>
            </a:xfrm>
            <a:prstGeom prst="line">
              <a:avLst/>
            </a:prstGeom>
            <a:ln w="571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5D892C-00B1-9D28-14AB-4BC945933B69}"/>
              </a:ext>
            </a:extLst>
          </p:cNvPr>
          <p:cNvCxnSpPr/>
          <p:nvPr/>
        </p:nvCxnSpPr>
        <p:spPr>
          <a:xfrm>
            <a:off x="5068617" y="6097485"/>
            <a:ext cx="1152634" cy="0"/>
          </a:xfrm>
          <a:prstGeom prst="line">
            <a:avLst/>
          </a:prstGeom>
          <a:ln w="57150"/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3DBDF-872A-5C15-BBA2-B68D7CC981C8}"/>
              </a:ext>
            </a:extLst>
          </p:cNvPr>
          <p:cNvSpPr/>
          <p:nvPr/>
        </p:nvSpPr>
        <p:spPr>
          <a:xfrm>
            <a:off x="5036212" y="2161097"/>
            <a:ext cx="6175070" cy="1872924"/>
          </a:xfrm>
          <a:custGeom>
            <a:avLst/>
            <a:gdLst>
              <a:gd name="connsiteX0" fmla="*/ 0 w 3857297"/>
              <a:gd name="connsiteY0" fmla="*/ 1124607 h 1124607"/>
              <a:gd name="connsiteX1" fmla="*/ 588580 w 3857297"/>
              <a:gd name="connsiteY1" fmla="*/ 357352 h 1124607"/>
              <a:gd name="connsiteX2" fmla="*/ 1555532 w 3857297"/>
              <a:gd name="connsiteY2" fmla="*/ 0 h 1124607"/>
              <a:gd name="connsiteX3" fmla="*/ 2469932 w 3857297"/>
              <a:gd name="connsiteY3" fmla="*/ 0 h 1124607"/>
              <a:gd name="connsiteX4" fmla="*/ 3153104 w 3857297"/>
              <a:gd name="connsiteY4" fmla="*/ 262758 h 1124607"/>
              <a:gd name="connsiteX5" fmla="*/ 3857297 w 3857297"/>
              <a:gd name="connsiteY5" fmla="*/ 1040524 h 1124607"/>
              <a:gd name="connsiteX0" fmla="*/ 0 w 3857297"/>
              <a:gd name="connsiteY0" fmla="*/ 1124607 h 1124607"/>
              <a:gd name="connsiteX1" fmla="*/ 588580 w 3857297"/>
              <a:gd name="connsiteY1" fmla="*/ 357352 h 1124607"/>
              <a:gd name="connsiteX2" fmla="*/ 1555532 w 3857297"/>
              <a:gd name="connsiteY2" fmla="*/ 0 h 1124607"/>
              <a:gd name="connsiteX3" fmla="*/ 2469932 w 3857297"/>
              <a:gd name="connsiteY3" fmla="*/ 0 h 1124607"/>
              <a:gd name="connsiteX4" fmla="*/ 3153104 w 3857297"/>
              <a:gd name="connsiteY4" fmla="*/ 262758 h 1124607"/>
              <a:gd name="connsiteX5" fmla="*/ 3857297 w 3857297"/>
              <a:gd name="connsiteY5" fmla="*/ 1040524 h 1124607"/>
              <a:gd name="connsiteX0" fmla="*/ 0 w 3857297"/>
              <a:gd name="connsiteY0" fmla="*/ 1124607 h 1124607"/>
              <a:gd name="connsiteX1" fmla="*/ 588580 w 3857297"/>
              <a:gd name="connsiteY1" fmla="*/ 357352 h 1124607"/>
              <a:gd name="connsiteX2" fmla="*/ 1555532 w 3857297"/>
              <a:gd name="connsiteY2" fmla="*/ 0 h 1124607"/>
              <a:gd name="connsiteX3" fmla="*/ 2469932 w 3857297"/>
              <a:gd name="connsiteY3" fmla="*/ 0 h 1124607"/>
              <a:gd name="connsiteX4" fmla="*/ 3153104 w 3857297"/>
              <a:gd name="connsiteY4" fmla="*/ 262758 h 1124607"/>
              <a:gd name="connsiteX5" fmla="*/ 3857297 w 3857297"/>
              <a:gd name="connsiteY5" fmla="*/ 1040524 h 1124607"/>
              <a:gd name="connsiteX0" fmla="*/ 0 w 3857297"/>
              <a:gd name="connsiteY0" fmla="*/ 1124607 h 1124607"/>
              <a:gd name="connsiteX1" fmla="*/ 588580 w 3857297"/>
              <a:gd name="connsiteY1" fmla="*/ 357352 h 1124607"/>
              <a:gd name="connsiteX2" fmla="*/ 1555532 w 3857297"/>
              <a:gd name="connsiteY2" fmla="*/ 0 h 1124607"/>
              <a:gd name="connsiteX3" fmla="*/ 2469932 w 3857297"/>
              <a:gd name="connsiteY3" fmla="*/ 0 h 1124607"/>
              <a:gd name="connsiteX4" fmla="*/ 3153104 w 3857297"/>
              <a:gd name="connsiteY4" fmla="*/ 262758 h 1124607"/>
              <a:gd name="connsiteX5" fmla="*/ 3857297 w 3857297"/>
              <a:gd name="connsiteY5" fmla="*/ 1040524 h 1124607"/>
              <a:gd name="connsiteX0" fmla="*/ 0 w 3857297"/>
              <a:gd name="connsiteY0" fmla="*/ 1124607 h 1124607"/>
              <a:gd name="connsiteX1" fmla="*/ 588580 w 3857297"/>
              <a:gd name="connsiteY1" fmla="*/ 357352 h 1124607"/>
              <a:gd name="connsiteX2" fmla="*/ 1555532 w 3857297"/>
              <a:gd name="connsiteY2" fmla="*/ 0 h 1124607"/>
              <a:gd name="connsiteX3" fmla="*/ 2469932 w 3857297"/>
              <a:gd name="connsiteY3" fmla="*/ 0 h 1124607"/>
              <a:gd name="connsiteX4" fmla="*/ 3153104 w 3857297"/>
              <a:gd name="connsiteY4" fmla="*/ 262758 h 1124607"/>
              <a:gd name="connsiteX5" fmla="*/ 3857297 w 3857297"/>
              <a:gd name="connsiteY5" fmla="*/ 1040524 h 1124607"/>
              <a:gd name="connsiteX0" fmla="*/ 0 w 3857297"/>
              <a:gd name="connsiteY0" fmla="*/ 1124607 h 1124607"/>
              <a:gd name="connsiteX1" fmla="*/ 588580 w 3857297"/>
              <a:gd name="connsiteY1" fmla="*/ 357352 h 1124607"/>
              <a:gd name="connsiteX2" fmla="*/ 1555532 w 3857297"/>
              <a:gd name="connsiteY2" fmla="*/ 0 h 1124607"/>
              <a:gd name="connsiteX3" fmla="*/ 2469932 w 3857297"/>
              <a:gd name="connsiteY3" fmla="*/ 0 h 1124607"/>
              <a:gd name="connsiteX4" fmla="*/ 3153104 w 3857297"/>
              <a:gd name="connsiteY4" fmla="*/ 262758 h 1124607"/>
              <a:gd name="connsiteX5" fmla="*/ 3857297 w 3857297"/>
              <a:gd name="connsiteY5" fmla="*/ 1040524 h 1124607"/>
              <a:gd name="connsiteX0" fmla="*/ 0 w 3857297"/>
              <a:gd name="connsiteY0" fmla="*/ 1151077 h 1151077"/>
              <a:gd name="connsiteX1" fmla="*/ 588580 w 3857297"/>
              <a:gd name="connsiteY1" fmla="*/ 383822 h 1151077"/>
              <a:gd name="connsiteX2" fmla="*/ 1555532 w 3857297"/>
              <a:gd name="connsiteY2" fmla="*/ 26470 h 1151077"/>
              <a:gd name="connsiteX3" fmla="*/ 2469932 w 3857297"/>
              <a:gd name="connsiteY3" fmla="*/ 26470 h 1151077"/>
              <a:gd name="connsiteX4" fmla="*/ 3289738 w 3857297"/>
              <a:gd name="connsiteY4" fmla="*/ 383821 h 1151077"/>
              <a:gd name="connsiteX5" fmla="*/ 3857297 w 3857297"/>
              <a:gd name="connsiteY5" fmla="*/ 1066994 h 1151077"/>
              <a:gd name="connsiteX0" fmla="*/ 0 w 3857297"/>
              <a:gd name="connsiteY0" fmla="*/ 1169934 h 1169934"/>
              <a:gd name="connsiteX1" fmla="*/ 693683 w 3857297"/>
              <a:gd name="connsiteY1" fmla="*/ 413189 h 1169934"/>
              <a:gd name="connsiteX2" fmla="*/ 1555532 w 3857297"/>
              <a:gd name="connsiteY2" fmla="*/ 45327 h 1169934"/>
              <a:gd name="connsiteX3" fmla="*/ 2469932 w 3857297"/>
              <a:gd name="connsiteY3" fmla="*/ 45327 h 1169934"/>
              <a:gd name="connsiteX4" fmla="*/ 3289738 w 3857297"/>
              <a:gd name="connsiteY4" fmla="*/ 402678 h 1169934"/>
              <a:gd name="connsiteX5" fmla="*/ 3857297 w 3857297"/>
              <a:gd name="connsiteY5" fmla="*/ 1085851 h 1169934"/>
              <a:gd name="connsiteX0" fmla="*/ 0 w 3857297"/>
              <a:gd name="connsiteY0" fmla="*/ 1169934 h 1169934"/>
              <a:gd name="connsiteX1" fmla="*/ 693683 w 3857297"/>
              <a:gd name="connsiteY1" fmla="*/ 413189 h 1169934"/>
              <a:gd name="connsiteX2" fmla="*/ 1555532 w 3857297"/>
              <a:gd name="connsiteY2" fmla="*/ 45327 h 1169934"/>
              <a:gd name="connsiteX3" fmla="*/ 2469932 w 3857297"/>
              <a:gd name="connsiteY3" fmla="*/ 45327 h 1169934"/>
              <a:gd name="connsiteX4" fmla="*/ 3289738 w 3857297"/>
              <a:gd name="connsiteY4" fmla="*/ 402678 h 1169934"/>
              <a:gd name="connsiteX5" fmla="*/ 3857297 w 3857297"/>
              <a:gd name="connsiteY5" fmla="*/ 1085851 h 1169934"/>
              <a:gd name="connsiteX0" fmla="*/ 0 w 3857297"/>
              <a:gd name="connsiteY0" fmla="*/ 1169934 h 1169934"/>
              <a:gd name="connsiteX1" fmla="*/ 693683 w 3857297"/>
              <a:gd name="connsiteY1" fmla="*/ 413189 h 1169934"/>
              <a:gd name="connsiteX2" fmla="*/ 1555532 w 3857297"/>
              <a:gd name="connsiteY2" fmla="*/ 45327 h 1169934"/>
              <a:gd name="connsiteX3" fmla="*/ 2469932 w 3857297"/>
              <a:gd name="connsiteY3" fmla="*/ 45327 h 1169934"/>
              <a:gd name="connsiteX4" fmla="*/ 3289738 w 3857297"/>
              <a:gd name="connsiteY4" fmla="*/ 402678 h 1169934"/>
              <a:gd name="connsiteX5" fmla="*/ 3857297 w 3857297"/>
              <a:gd name="connsiteY5" fmla="*/ 1085851 h 116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297" h="1169934">
                <a:moveTo>
                  <a:pt x="0" y="1169934"/>
                </a:moveTo>
                <a:cubicBezTo>
                  <a:pt x="196193" y="914182"/>
                  <a:pt x="434428" y="600623"/>
                  <a:pt x="693683" y="413189"/>
                </a:cubicBezTo>
                <a:cubicBezTo>
                  <a:pt x="952938" y="225755"/>
                  <a:pt x="1259491" y="106637"/>
                  <a:pt x="1555532" y="45327"/>
                </a:cubicBezTo>
                <a:cubicBezTo>
                  <a:pt x="1851574" y="-15983"/>
                  <a:pt x="2180898" y="-14231"/>
                  <a:pt x="2469932" y="45327"/>
                </a:cubicBezTo>
                <a:cubicBezTo>
                  <a:pt x="2758966" y="104885"/>
                  <a:pt x="2906558" y="135866"/>
                  <a:pt x="3289738" y="402678"/>
                </a:cubicBezTo>
                <a:cubicBezTo>
                  <a:pt x="3576746" y="602524"/>
                  <a:pt x="3643587" y="721492"/>
                  <a:pt x="3857297" y="1085851"/>
                </a:cubicBezTo>
              </a:path>
            </a:pathLst>
          </a:custGeom>
          <a:ln w="5715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32098183">
                  <a:custGeom>
                    <a:avLst/>
                    <a:gdLst>
                      <a:gd name="connsiteX0" fmla="*/ 0 w 3857297"/>
                      <a:gd name="connsiteY0" fmla="*/ 1169934 h 1169934"/>
                      <a:gd name="connsiteX1" fmla="*/ 693683 w 3857297"/>
                      <a:gd name="connsiteY1" fmla="*/ 413189 h 1169934"/>
                      <a:gd name="connsiteX2" fmla="*/ 1555532 w 3857297"/>
                      <a:gd name="connsiteY2" fmla="*/ 45327 h 1169934"/>
                      <a:gd name="connsiteX3" fmla="*/ 2469932 w 3857297"/>
                      <a:gd name="connsiteY3" fmla="*/ 45327 h 1169934"/>
                      <a:gd name="connsiteX4" fmla="*/ 3289738 w 3857297"/>
                      <a:gd name="connsiteY4" fmla="*/ 402678 h 1169934"/>
                      <a:gd name="connsiteX5" fmla="*/ 3857297 w 3857297"/>
                      <a:gd name="connsiteY5" fmla="*/ 1085851 h 1169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57297" h="1169934" extrusionOk="0">
                        <a:moveTo>
                          <a:pt x="0" y="1169934"/>
                        </a:moveTo>
                        <a:cubicBezTo>
                          <a:pt x="199522" y="855065"/>
                          <a:pt x="425345" y="576761"/>
                          <a:pt x="693683" y="413189"/>
                        </a:cubicBezTo>
                        <a:cubicBezTo>
                          <a:pt x="958489" y="241896"/>
                          <a:pt x="1220887" y="70313"/>
                          <a:pt x="1555532" y="45327"/>
                        </a:cubicBezTo>
                        <a:cubicBezTo>
                          <a:pt x="1842760" y="-28174"/>
                          <a:pt x="2211933" y="-24623"/>
                          <a:pt x="2469932" y="45327"/>
                        </a:cubicBezTo>
                        <a:cubicBezTo>
                          <a:pt x="2745584" y="113131"/>
                          <a:pt x="2906304" y="152213"/>
                          <a:pt x="3289738" y="402678"/>
                        </a:cubicBezTo>
                        <a:cubicBezTo>
                          <a:pt x="3561792" y="610759"/>
                          <a:pt x="3634937" y="716269"/>
                          <a:pt x="3857297" y="1085851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isometricRightUp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FDFDEF-76CF-53AD-6B53-036EF99C437C}"/>
              </a:ext>
            </a:extLst>
          </p:cNvPr>
          <p:cNvGrpSpPr/>
          <p:nvPr/>
        </p:nvGrpSpPr>
        <p:grpSpPr>
          <a:xfrm>
            <a:off x="5299587" y="5008454"/>
            <a:ext cx="796413" cy="1300906"/>
            <a:chOff x="2994787" y="3694660"/>
            <a:chExt cx="796413" cy="130090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E2E3EDE-1FE6-98F8-4B14-0787E8B0868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420" y="3694660"/>
              <a:ext cx="117780" cy="130090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42D4E8-1C6F-8919-2C4A-73FD04B6C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4787" y="3694660"/>
              <a:ext cx="678633" cy="851572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3B792B-1C66-2208-E943-35B8FBC159BA}"/>
              </a:ext>
            </a:extLst>
          </p:cNvPr>
          <p:cNvGrpSpPr/>
          <p:nvPr/>
        </p:nvGrpSpPr>
        <p:grpSpPr>
          <a:xfrm>
            <a:off x="10201043" y="2506591"/>
            <a:ext cx="718725" cy="966942"/>
            <a:chOff x="7794207" y="1330637"/>
            <a:chExt cx="792348" cy="105581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E1BE332-EF61-0246-F96A-4FB8706B391D}"/>
                </a:ext>
              </a:extLst>
            </p:cNvPr>
            <p:cNvCxnSpPr>
              <a:cxnSpLocks/>
            </p:cNvCxnSpPr>
            <p:nvPr/>
          </p:nvCxnSpPr>
          <p:spPr>
            <a:xfrm>
              <a:off x="7892490" y="1330637"/>
              <a:ext cx="694065" cy="1055817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5AB71E-7066-2938-3D36-086B88B62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4207" y="1330637"/>
              <a:ext cx="98283" cy="57910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1BC6A5-391C-5FCC-FE5D-7E12F1A59354}"/>
              </a:ext>
            </a:extLst>
          </p:cNvPr>
          <p:cNvCxnSpPr/>
          <p:nvPr/>
        </p:nvCxnSpPr>
        <p:spPr>
          <a:xfrm>
            <a:off x="9982204" y="3304191"/>
            <a:ext cx="1152634" cy="0"/>
          </a:xfrm>
          <a:prstGeom prst="line">
            <a:avLst/>
          </a:prstGeom>
          <a:ln w="57150"/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A997B6-FDB0-9D2A-8F6C-568C36B13C8A}"/>
              </a:ext>
            </a:extLst>
          </p:cNvPr>
          <p:cNvCxnSpPr/>
          <p:nvPr/>
        </p:nvCxnSpPr>
        <p:spPr>
          <a:xfrm>
            <a:off x="9249111" y="3693243"/>
            <a:ext cx="1152634" cy="0"/>
          </a:xfrm>
          <a:prstGeom prst="line">
            <a:avLst/>
          </a:prstGeom>
          <a:ln w="57150"/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DCB004-3AB8-E3C1-F089-3ABBD8B117C1}"/>
              </a:ext>
            </a:extLst>
          </p:cNvPr>
          <p:cNvCxnSpPr/>
          <p:nvPr/>
        </p:nvCxnSpPr>
        <p:spPr>
          <a:xfrm>
            <a:off x="8445070" y="4192485"/>
            <a:ext cx="1152634" cy="0"/>
          </a:xfrm>
          <a:prstGeom prst="line">
            <a:avLst/>
          </a:prstGeom>
          <a:ln w="57150"/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2E8BF5-5F67-3110-2380-14D09365BE1F}"/>
              </a:ext>
            </a:extLst>
          </p:cNvPr>
          <p:cNvCxnSpPr/>
          <p:nvPr/>
        </p:nvCxnSpPr>
        <p:spPr>
          <a:xfrm>
            <a:off x="7579835" y="4665450"/>
            <a:ext cx="1152634" cy="0"/>
          </a:xfrm>
          <a:prstGeom prst="line">
            <a:avLst/>
          </a:prstGeom>
          <a:ln w="57150"/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2A1416-83B6-C077-B343-373C12071ED9}"/>
              </a:ext>
            </a:extLst>
          </p:cNvPr>
          <p:cNvCxnSpPr/>
          <p:nvPr/>
        </p:nvCxnSpPr>
        <p:spPr>
          <a:xfrm>
            <a:off x="6807324" y="5122650"/>
            <a:ext cx="1152634" cy="0"/>
          </a:xfrm>
          <a:prstGeom prst="line">
            <a:avLst/>
          </a:prstGeom>
          <a:ln w="57150"/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20F69E-6C15-728A-70FC-6155CADBDD97}"/>
              </a:ext>
            </a:extLst>
          </p:cNvPr>
          <p:cNvCxnSpPr/>
          <p:nvPr/>
        </p:nvCxnSpPr>
        <p:spPr>
          <a:xfrm>
            <a:off x="6096000" y="5527299"/>
            <a:ext cx="1152634" cy="0"/>
          </a:xfrm>
          <a:prstGeom prst="line">
            <a:avLst/>
          </a:prstGeom>
          <a:ln w="57150"/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AA67B5-1C4F-84BF-8859-86683CD4CBCF}"/>
              </a:ext>
            </a:extLst>
          </p:cNvPr>
          <p:cNvCxnSpPr>
            <a:cxnSpLocks/>
          </p:cNvCxnSpPr>
          <p:nvPr/>
        </p:nvCxnSpPr>
        <p:spPr>
          <a:xfrm flipH="1" flipV="1">
            <a:off x="9690538" y="1912883"/>
            <a:ext cx="535208" cy="199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0211BD-1B6B-DE10-EACE-B13EC22776EF}"/>
              </a:ext>
            </a:extLst>
          </p:cNvPr>
          <p:cNvCxnSpPr>
            <a:cxnSpLocks/>
          </p:cNvCxnSpPr>
          <p:nvPr/>
        </p:nvCxnSpPr>
        <p:spPr>
          <a:xfrm flipV="1">
            <a:off x="9472680" y="1912883"/>
            <a:ext cx="217857" cy="1516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969832-131E-343C-75BD-D36E100F26F3}"/>
              </a:ext>
            </a:extLst>
          </p:cNvPr>
          <p:cNvCxnSpPr>
            <a:cxnSpLocks/>
          </p:cNvCxnSpPr>
          <p:nvPr/>
        </p:nvCxnSpPr>
        <p:spPr>
          <a:xfrm flipH="1" flipV="1">
            <a:off x="8996474" y="1912883"/>
            <a:ext cx="448549" cy="2546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0EA3334-6CDD-436E-2FAE-D9577C749AE4}"/>
              </a:ext>
            </a:extLst>
          </p:cNvPr>
          <p:cNvCxnSpPr>
            <a:cxnSpLocks/>
          </p:cNvCxnSpPr>
          <p:nvPr/>
        </p:nvCxnSpPr>
        <p:spPr>
          <a:xfrm flipV="1">
            <a:off x="8645881" y="1912883"/>
            <a:ext cx="322936" cy="199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C4AF56-2DF8-B098-5179-4956D2C3F4D5}"/>
              </a:ext>
            </a:extLst>
          </p:cNvPr>
          <p:cNvCxnSpPr>
            <a:cxnSpLocks/>
          </p:cNvCxnSpPr>
          <p:nvPr/>
        </p:nvCxnSpPr>
        <p:spPr>
          <a:xfrm flipH="1" flipV="1">
            <a:off x="8127616" y="2322786"/>
            <a:ext cx="440574" cy="2642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DC723F-C1F9-CCDD-C152-A03CCBCF59EF}"/>
              </a:ext>
            </a:extLst>
          </p:cNvPr>
          <p:cNvCxnSpPr>
            <a:cxnSpLocks/>
          </p:cNvCxnSpPr>
          <p:nvPr/>
        </p:nvCxnSpPr>
        <p:spPr>
          <a:xfrm flipV="1">
            <a:off x="7769048" y="2322786"/>
            <a:ext cx="322936" cy="2088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E0930E-9A36-874F-F1AA-43B3BB73ADF1}"/>
              </a:ext>
            </a:extLst>
          </p:cNvPr>
          <p:cNvCxnSpPr>
            <a:cxnSpLocks/>
          </p:cNvCxnSpPr>
          <p:nvPr/>
        </p:nvCxnSpPr>
        <p:spPr>
          <a:xfrm flipH="1" flipV="1">
            <a:off x="7325981" y="2919279"/>
            <a:ext cx="448549" cy="2546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703CB2-D24C-4FBF-7E2D-05A7996737B1}"/>
              </a:ext>
            </a:extLst>
          </p:cNvPr>
          <p:cNvCxnSpPr>
            <a:cxnSpLocks/>
          </p:cNvCxnSpPr>
          <p:nvPr/>
        </p:nvCxnSpPr>
        <p:spPr>
          <a:xfrm flipV="1">
            <a:off x="6975388" y="2919279"/>
            <a:ext cx="322936" cy="199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675EE8-46EA-31B4-A81E-8BC91EE2F90C}"/>
              </a:ext>
            </a:extLst>
          </p:cNvPr>
          <p:cNvCxnSpPr>
            <a:cxnSpLocks/>
          </p:cNvCxnSpPr>
          <p:nvPr/>
        </p:nvCxnSpPr>
        <p:spPr>
          <a:xfrm flipH="1" flipV="1">
            <a:off x="6677873" y="3743838"/>
            <a:ext cx="402593" cy="2034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F60020-09FC-B8BC-2EF2-151EF478C60C}"/>
              </a:ext>
            </a:extLst>
          </p:cNvPr>
          <p:cNvCxnSpPr>
            <a:cxnSpLocks/>
          </p:cNvCxnSpPr>
          <p:nvPr/>
        </p:nvCxnSpPr>
        <p:spPr>
          <a:xfrm flipV="1">
            <a:off x="6281324" y="3693243"/>
            <a:ext cx="396548" cy="1530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47EFD-1A76-1425-7301-EA58BA80C32A}"/>
              </a:ext>
            </a:extLst>
          </p:cNvPr>
          <p:cNvCxnSpPr/>
          <p:nvPr/>
        </p:nvCxnSpPr>
        <p:spPr>
          <a:xfrm>
            <a:off x="4603315" y="4309554"/>
            <a:ext cx="0" cy="2249214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9C39D0-8A0F-6525-6350-0A018D69DE06}"/>
              </a:ext>
            </a:extLst>
          </p:cNvPr>
          <p:cNvCxnSpPr>
            <a:cxnSpLocks/>
          </p:cNvCxnSpPr>
          <p:nvPr/>
        </p:nvCxnSpPr>
        <p:spPr>
          <a:xfrm flipH="1">
            <a:off x="4477191" y="4619919"/>
            <a:ext cx="3614793" cy="20251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DD60F-EE82-A925-B6A4-A2E69A8F912E}"/>
              </a:ext>
            </a:extLst>
          </p:cNvPr>
          <p:cNvCxnSpPr>
            <a:cxnSpLocks/>
          </p:cNvCxnSpPr>
          <p:nvPr/>
        </p:nvCxnSpPr>
        <p:spPr>
          <a:xfrm flipH="1">
            <a:off x="4572144" y="2282680"/>
            <a:ext cx="3614793" cy="20251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CAF099-324D-A6CB-130F-A17F8B16D117}"/>
              </a:ext>
            </a:extLst>
          </p:cNvPr>
          <p:cNvSpPr txBox="1"/>
          <p:nvPr/>
        </p:nvSpPr>
        <p:spPr>
          <a:xfrm>
            <a:off x="4273797" y="54114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h</a:t>
            </a:r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55CDE-C0FE-9A66-B9A5-AC7EC5C01F43}"/>
              </a:ext>
            </a:extLst>
          </p:cNvPr>
          <p:cNvSpPr txBox="1"/>
          <p:nvPr/>
        </p:nvSpPr>
        <p:spPr>
          <a:xfrm>
            <a:off x="9281526" y="5131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</a:t>
            </a:r>
            <a:endParaRPr lang="en-NL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3185D5-FCAE-581B-1D5C-C55B1200AE2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9581608" y="3644198"/>
            <a:ext cx="570525" cy="167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D96B19-8638-CCAC-90E7-B6F2C4F16227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9376479" y="4056053"/>
            <a:ext cx="55088" cy="1075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2203C7-1257-3B1E-8FB6-9168C5E8B829}"/>
              </a:ext>
            </a:extLst>
          </p:cNvPr>
          <p:cNvCxnSpPr>
            <a:cxnSpLocks/>
          </p:cNvCxnSpPr>
          <p:nvPr/>
        </p:nvCxnSpPr>
        <p:spPr>
          <a:xfrm flipH="1" flipV="1">
            <a:off x="8513102" y="4538620"/>
            <a:ext cx="788357" cy="68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A83AC4-98F8-BB18-AA45-F0D93663B8EA}"/>
              </a:ext>
            </a:extLst>
          </p:cNvPr>
          <p:cNvCxnSpPr>
            <a:cxnSpLocks/>
          </p:cNvCxnSpPr>
          <p:nvPr/>
        </p:nvCxnSpPr>
        <p:spPr>
          <a:xfrm flipH="1" flipV="1">
            <a:off x="7756696" y="5045193"/>
            <a:ext cx="1392804" cy="199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F12EC2-9781-5732-1C07-07A0B63477E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012827" y="5316464"/>
            <a:ext cx="2268699" cy="14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797030-8535-E78A-7E3C-5DB45A8C955E}"/>
              </a:ext>
            </a:extLst>
          </p:cNvPr>
          <p:cNvCxnSpPr>
            <a:cxnSpLocks/>
          </p:cNvCxnSpPr>
          <p:nvPr/>
        </p:nvCxnSpPr>
        <p:spPr>
          <a:xfrm flipH="1">
            <a:off x="7285504" y="4093543"/>
            <a:ext cx="4597876" cy="272253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D3C761-C115-E25B-4471-5E9CCAD9E318}"/>
              </a:ext>
            </a:extLst>
          </p:cNvPr>
          <p:cNvSpPr txBox="1"/>
          <p:nvPr/>
        </p:nvSpPr>
        <p:spPr>
          <a:xfrm>
            <a:off x="9476619" y="558315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2">
                    <a:lumMod val="50000"/>
                  </a:schemeClr>
                </a:solidFill>
              </a:rPr>
              <a:t>L=150m</a:t>
            </a:r>
            <a:endParaRPr lang="en-NL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8EB36C-A81D-D361-ACC6-A70A96373EF0}"/>
              </a:ext>
            </a:extLst>
          </p:cNvPr>
          <p:cNvCxnSpPr>
            <a:cxnSpLocks/>
          </p:cNvCxnSpPr>
          <p:nvPr/>
        </p:nvCxnSpPr>
        <p:spPr>
          <a:xfrm flipH="1" flipV="1">
            <a:off x="10646391" y="2737876"/>
            <a:ext cx="810406" cy="48562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5BC4012-5158-D64C-9E01-D5B55D6E62DB}"/>
              </a:ext>
            </a:extLst>
          </p:cNvPr>
          <p:cNvSpPr txBox="1"/>
          <p:nvPr/>
        </p:nvSpPr>
        <p:spPr>
          <a:xfrm>
            <a:off x="10809592" y="251932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2">
                    <a:lumMod val="50000"/>
                  </a:schemeClr>
                </a:solidFill>
              </a:rPr>
              <a:t>W=5.6m</a:t>
            </a:r>
            <a:endParaRPr lang="en-NL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0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FC72-18C2-C2F5-36C8-F6D01804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/>
              <a:t>Flowcharts</a:t>
            </a:r>
            <a:br>
              <a:rPr lang="nl-NL"/>
            </a:br>
            <a:r>
              <a:rPr lang="nl-NL" sz="3200" err="1"/>
              <a:t>Parametric</a:t>
            </a:r>
            <a:r>
              <a:rPr lang="nl-NL" sz="3200"/>
              <a:t> thinking</a:t>
            </a:r>
            <a:endParaRPr lang="en-NL" sz="3200"/>
          </a:p>
        </p:txBody>
      </p:sp>
      <p:pic>
        <p:nvPicPr>
          <p:cNvPr id="4" name="Picture 3" descr="A diagram of lines and points&#10;&#10;Description automatically generated">
            <a:extLst>
              <a:ext uri="{FF2B5EF4-FFF2-40B4-BE49-F238E27FC236}">
                <a16:creationId xmlns:a16="http://schemas.microsoft.com/office/drawing/2014/main" id="{B2B60B80-85A8-9DCD-AEF2-08F17183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6" y="2139975"/>
            <a:ext cx="3292549" cy="4722012"/>
          </a:xfrm>
          <a:prstGeom prst="rect">
            <a:avLst/>
          </a:prstGeom>
        </p:spPr>
      </p:pic>
      <p:pic>
        <p:nvPicPr>
          <p:cNvPr id="3" name="Picture 2" descr="A diagram of a structure&#10;&#10;Description automatically generated">
            <a:extLst>
              <a:ext uri="{FF2B5EF4-FFF2-40B4-BE49-F238E27FC236}">
                <a16:creationId xmlns:a16="http://schemas.microsoft.com/office/drawing/2014/main" id="{6AAB31CD-05CD-9AF6-57D8-B1F575D43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610" y="2237185"/>
            <a:ext cx="6783571" cy="3943070"/>
          </a:xfrm>
          <a:prstGeom prst="rect">
            <a:avLst/>
          </a:prstGeom>
        </p:spPr>
      </p:pic>
      <p:pic>
        <p:nvPicPr>
          <p:cNvPr id="5" name="Picture 4" descr="A white brain with circuit board&#10;&#10;Description automatically generated">
            <a:extLst>
              <a:ext uri="{FF2B5EF4-FFF2-40B4-BE49-F238E27FC236}">
                <a16:creationId xmlns:a16="http://schemas.microsoft.com/office/drawing/2014/main" id="{F3A98ACC-B2E4-438E-4FAC-3290AE73C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825" y="552595"/>
            <a:ext cx="953078" cy="11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E351-09E3-804F-1788-13FA1D64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/>
              <a:t>Parametric</a:t>
            </a:r>
            <a:r>
              <a:rPr lang="nl-NL" sz="4000" dirty="0"/>
              <a:t> design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5B5A-0FB1-AD85-12E5-7AC2D68A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6DE8FFAE-051D-1110-C0CD-5D51A17A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" y="2165566"/>
            <a:ext cx="9670472" cy="3981596"/>
          </a:xfrm>
          <a:prstGeom prst="rect">
            <a:avLst/>
          </a:prstGeom>
        </p:spPr>
      </p:pic>
      <p:pic>
        <p:nvPicPr>
          <p:cNvPr id="5" name="Picture 2" descr="Karamba3D | Food4Rhino">
            <a:extLst>
              <a:ext uri="{FF2B5EF4-FFF2-40B4-BE49-F238E27FC236}">
                <a16:creationId xmlns:a16="http://schemas.microsoft.com/office/drawing/2014/main" id="{F2ADEDA2-CBFD-97CB-A7C9-CEF41C97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89" y="4833692"/>
            <a:ext cx="1750820" cy="17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3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8DBB-0D04-BBAE-FB05-DABD3F80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Arch</a:t>
            </a:r>
            <a:endParaRPr lang="en-NL" dirty="0"/>
          </a:p>
        </p:txBody>
      </p:sp>
      <p:pic>
        <p:nvPicPr>
          <p:cNvPr id="2050" name="Picture 2" descr="Design for half-through construction - SteelConstruction.info">
            <a:extLst>
              <a:ext uri="{FF2B5EF4-FFF2-40B4-BE49-F238E27FC236}">
                <a16:creationId xmlns:a16="http://schemas.microsoft.com/office/drawing/2014/main" id="{99C1A2AD-A07F-7270-3609-5A4142C8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5" y="200788"/>
            <a:ext cx="3526427" cy="30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D0F3F-6587-9C0E-40B4-55CA7BDE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86" y="3821743"/>
            <a:ext cx="4084514" cy="28557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3EA5-7127-D629-2C4C-EE55CE5C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35" y="2433722"/>
            <a:ext cx="10168128" cy="3694176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Demountable</a:t>
            </a:r>
            <a:endParaRPr lang="nl-NL" b="1" dirty="0"/>
          </a:p>
          <a:p>
            <a:r>
              <a:rPr lang="nl-NL" dirty="0"/>
              <a:t>Connection MG-CG is </a:t>
            </a:r>
            <a:r>
              <a:rPr lang="nl-NL" dirty="0" err="1"/>
              <a:t>bolted</a:t>
            </a:r>
            <a:endParaRPr lang="nl-NL" dirty="0"/>
          </a:p>
          <a:p>
            <a:r>
              <a:rPr lang="nl-NL" dirty="0" err="1"/>
              <a:t>Arch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MG </a:t>
            </a:r>
            <a:r>
              <a:rPr lang="nl-NL" dirty="0" err="1"/>
              <a:t>segments</a:t>
            </a:r>
            <a:r>
              <a:rPr lang="nl-NL" dirty="0"/>
              <a:t> are </a:t>
            </a:r>
            <a:r>
              <a:rPr lang="nl-NL" dirty="0" err="1"/>
              <a:t>bolted</a:t>
            </a:r>
            <a:r>
              <a:rPr lang="nl-NL" dirty="0"/>
              <a:t> 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eachother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4960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7644-EFFB-000A-54B2-B1AAB0FD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Arch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6A97-FC7C-0FB4-8821-052084EA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MKI tbc…</a:t>
            </a:r>
          </a:p>
          <a:p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properties</a:t>
            </a:r>
            <a:endParaRPr lang="en-NL" dirty="0"/>
          </a:p>
        </p:txBody>
      </p:sp>
      <p:pic>
        <p:nvPicPr>
          <p:cNvPr id="5" name="Picture 4" descr="A bridge over a river&#10;&#10;Description automatically generated">
            <a:extLst>
              <a:ext uri="{FF2B5EF4-FFF2-40B4-BE49-F238E27FC236}">
                <a16:creationId xmlns:a16="http://schemas.microsoft.com/office/drawing/2014/main" id="{3F9ABE54-F84C-102A-5854-39676B386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9" y="1441894"/>
            <a:ext cx="10363201" cy="45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7B8B-8E1B-AA52-366C-3C0CC101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Goals </a:t>
            </a:r>
            <a:r>
              <a:rPr lang="nl-NL" dirty="0" err="1"/>
              <a:t>defined</a:t>
            </a:r>
            <a:r>
              <a:rPr lang="nl-NL" dirty="0"/>
              <a:t> at </a:t>
            </a:r>
            <a:r>
              <a:rPr lang="nl-NL" dirty="0" err="1"/>
              <a:t>beginning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day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D429-2D7F-BF6F-7426-D1932B4B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err="1"/>
              <a:t>Having</a:t>
            </a:r>
            <a:r>
              <a:rPr lang="nl-NL" dirty="0"/>
              <a:t> </a:t>
            </a:r>
            <a:r>
              <a:rPr lang="nl-NL" dirty="0" err="1"/>
              <a:t>fun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something</a:t>
            </a:r>
            <a:endParaRPr lang="en-NL" dirty="0"/>
          </a:p>
        </p:txBody>
      </p:sp>
      <p:pic>
        <p:nvPicPr>
          <p:cNvPr id="6" name="Picture 5" descr="A red bridge over a green field&#10;&#10;Description automatically generated">
            <a:extLst>
              <a:ext uri="{FF2B5EF4-FFF2-40B4-BE49-F238E27FC236}">
                <a16:creationId xmlns:a16="http://schemas.microsoft.com/office/drawing/2014/main" id="{1D980712-21F6-26C1-8B3C-26A7A13ED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8" y="2478024"/>
            <a:ext cx="12192000" cy="54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1706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23A3C"/>
      </a:dk2>
      <a:lt2>
        <a:srgbClr val="E8E5E2"/>
      </a:lt2>
      <a:accent1>
        <a:srgbClr val="418ACF"/>
      </a:accent1>
      <a:accent2>
        <a:srgbClr val="2EB1BB"/>
      </a:accent2>
      <a:accent3>
        <a:srgbClr val="39B68A"/>
      </a:accent3>
      <a:accent4>
        <a:srgbClr val="2EB94E"/>
      </a:accent4>
      <a:accent5>
        <a:srgbClr val="50B839"/>
      </a:accent5>
      <a:accent6>
        <a:srgbClr val="7DB32C"/>
      </a:accent6>
      <a:hlink>
        <a:srgbClr val="B1743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50A413D6D5B4EAE9878020F158187" ma:contentTypeVersion="11" ma:contentTypeDescription="Een nieuw document maken." ma:contentTypeScope="" ma:versionID="d077ca5e5c3ee800806a613ddff040cd">
  <xsd:schema xmlns:xsd="http://www.w3.org/2001/XMLSchema" xmlns:xs="http://www.w3.org/2001/XMLSchema" xmlns:p="http://schemas.microsoft.com/office/2006/metadata/properties" xmlns:ns2="08f9dede-4ef5-4acf-b6f1-0994948b98c8" xmlns:ns3="af44b019-50ff-498e-936a-cd850c4e7332" targetNamespace="http://schemas.microsoft.com/office/2006/metadata/properties" ma:root="true" ma:fieldsID="304b003ba2d69cf02e8ae33e6c06815a" ns2:_="" ns3:_="">
    <xsd:import namespace="08f9dede-4ef5-4acf-b6f1-0994948b98c8"/>
    <xsd:import namespace="af44b019-50ff-498e-936a-cd850c4e73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9dede-4ef5-4acf-b6f1-0994948b9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cf6ea871-9081-437a-9732-068a9137b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4b019-50ff-498e-936a-cd850c4e733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17a1f84-57aa-4218-b1b9-499f1cf8fe27}" ma:internalName="TaxCatchAll" ma:showField="CatchAllData" ma:web="af44b019-50ff-498e-936a-cd850c4e7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44b019-50ff-498e-936a-cd850c4e7332" xsi:nil="true"/>
    <lcf76f155ced4ddcb4097134ff3c332f xmlns="08f9dede-4ef5-4acf-b6f1-0994948b98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9FA1FE-DD6C-4C1D-B436-97EC33B031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6971FB-2F02-4E2A-8C2D-BDA84C7A597F}"/>
</file>

<file path=customXml/itemProps3.xml><?xml version="1.0" encoding="utf-8"?>
<ds:datastoreItem xmlns:ds="http://schemas.openxmlformats.org/officeDocument/2006/customXml" ds:itemID="{2F346225-13EE-4FB5-A6EF-F7D1F8F70820}">
  <ds:schemaRefs>
    <ds:schemaRef ds:uri="http://schemas.microsoft.com/office/2006/documentManagement/types"/>
    <ds:schemaRef ds:uri="http://purl.org/dc/dcmitype/"/>
    <ds:schemaRef ds:uri="http://purl.org/dc/terms/"/>
    <ds:schemaRef ds:uri="08f9dede-4ef5-4acf-b6f1-0994948b98c8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Wingdings</vt:lpstr>
      <vt:lpstr>AccentBoxVTI</vt:lpstr>
      <vt:lpstr>Final4</vt:lpstr>
      <vt:lpstr>Collaboration</vt:lpstr>
      <vt:lpstr>Concept design approach bridges</vt:lpstr>
      <vt:lpstr>Parametric design arch</vt:lpstr>
      <vt:lpstr>Flowcharts Parametric thinking</vt:lpstr>
      <vt:lpstr>Parametric design</vt:lpstr>
      <vt:lpstr>Arch</vt:lpstr>
      <vt:lpstr>Arch results</vt:lpstr>
      <vt:lpstr>Goals defined at beginning of the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de Kruijf</dc:creator>
  <cp:lastModifiedBy>Tessa de Kruijf</cp:lastModifiedBy>
  <cp:revision>2</cp:revision>
  <dcterms:created xsi:type="dcterms:W3CDTF">2023-10-03T11:31:48Z</dcterms:created>
  <dcterms:modified xsi:type="dcterms:W3CDTF">2023-10-03T12:37:03Z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0x010100E6850A413D6D5B4EAE9878020F158187</vt:lpwstr>
  </property>
  <property fmtid="{D5CDD505-2E9C-101B-9397-08002B2CF9AE}" pid="3" name="MSIP_Label_82fa3fd3-029b-403d-91b4-1dc930cb0e60_Enabled">
    <vt:lpwstr>true</vt:lpwstr>
  </property>
  <property fmtid="{D5CDD505-2E9C-101B-9397-08002B2CF9AE}" pid="4" name="MSIP_Label_82fa3fd3-029b-403d-91b4-1dc930cb0e60_SetDate">
    <vt:lpwstr>2023-10-03T11:52:45Z</vt:lpwstr>
  </property>
  <property fmtid="{D5CDD505-2E9C-101B-9397-08002B2CF9AE}" pid="5" name="MSIP_Label_82fa3fd3-029b-403d-91b4-1dc930cb0e60_Method">
    <vt:lpwstr>Standard</vt:lpwstr>
  </property>
  <property fmtid="{D5CDD505-2E9C-101B-9397-08002B2CF9AE}" pid="6" name="MSIP_Label_82fa3fd3-029b-403d-91b4-1dc930cb0e60_Name">
    <vt:lpwstr>82fa3fd3-029b-403d-91b4-1dc930cb0e60</vt:lpwstr>
  </property>
  <property fmtid="{D5CDD505-2E9C-101B-9397-08002B2CF9AE}" pid="7" name="MSIP_Label_82fa3fd3-029b-403d-91b4-1dc930cb0e60_SiteId">
    <vt:lpwstr>4ae48b41-0137-4599-8661-fc641fe77bea</vt:lpwstr>
  </property>
  <property fmtid="{D5CDD505-2E9C-101B-9397-08002B2CF9AE}" pid="8" name="MSIP_Label_82fa3fd3-029b-403d-91b4-1dc930cb0e60_ActionId">
    <vt:lpwstr>3e87eb69-bf42-401d-b85f-f036851da5cc</vt:lpwstr>
  </property>
  <property fmtid="{D5CDD505-2E9C-101B-9397-08002B2CF9AE}" pid="9" name="MSIP_Label_82fa3fd3-029b-403d-91b4-1dc930cb0e60_ContentBits">
    <vt:lpwstr>0</vt:lpwstr>
  </property>
</Properties>
</file>